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04" r:id="rId8"/>
    <p:sldId id="305" r:id="rId9"/>
    <p:sldId id="298" r:id="rId10"/>
    <p:sldId id="313" r:id="rId11"/>
    <p:sldId id="309" r:id="rId12"/>
    <p:sldId id="310" r:id="rId13"/>
    <p:sldId id="311" r:id="rId14"/>
    <p:sldId id="307" r:id="rId15"/>
    <p:sldId id="312" r:id="rId16"/>
    <p:sldId id="281" r:id="rId17"/>
    <p:sldId id="286" r:id="rId18"/>
    <p:sldId id="306" r:id="rId19"/>
    <p:sldId id="273" r:id="rId20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4725" autoAdjust="0"/>
  </p:normalViewPr>
  <p:slideViewPr>
    <p:cSldViewPr snapToGrid="0" snapToObjects="1">
      <p:cViewPr>
        <p:scale>
          <a:sx n="90" d="100"/>
          <a:sy n="90" d="100"/>
        </p:scale>
        <p:origin x="-2418" y="-59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1A9B78C9-C02F-4EAC-962C-64BE2D0AC5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24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CE57C4E2-32A3-4C1E-999F-62AC7B48B589}" type="datetimeFigureOut">
              <a:rPr lang="en-GB"/>
              <a:pPr>
                <a:defRPr/>
              </a:pPr>
              <a:t>17/08/2012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7935A57A-D9BA-4E81-AA93-82AB62F95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6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3A362A-4445-4E7E-AE99-48DE16F4C14B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90CC2EB-A1B3-4DB5-B2DD-A143E7E709B6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C0388B-B3B3-4D3E-804E-CE89D38AFF37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FAAF27-BAEA-49C7-B3EC-2EE84E9135CC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FE11272-B3F2-4B34-B9E7-D68B9848BD4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57CB680-D723-41B9-946E-B3B185851BDB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DC27D20-6D41-43CB-80A7-FFDC559EABCD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A992169-CC21-419D-9F5C-33E904814223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6FEFDC-DD78-4C35-AA93-032021643E15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D799A-5ABC-4D79-AF73-DCC486EF3FE3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150486-D132-4E62-895E-98B65535AF1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6DD7A97-F382-4049-B1E8-734B8CAC9FD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560D5D-A2D3-425C-92E3-7587382BCD4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D8A3D8-C035-4A7C-AB08-2DDE11A105F0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CB8CC3-D7C9-4205-9DC0-A787587FF6B2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8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CD2-3015-4B93-A4F5-2CF9BFFA136C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45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703A-0B45-41CB-B987-96A98F2FFA59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1D94-047A-49EE-828C-CD5326D1DC9B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9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A2FE-A5B8-4624-B5CD-2CB977A5C158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4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352D-E2AD-451C-88AC-8FD346091719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5128-3D3C-494C-A1B5-BC66213309D5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00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D92-373D-45AB-A48B-8E7123E3216D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57AF06EB-7CB0-4BF6-B02A-64E535A2C425}" type="datetime1">
              <a:rPr lang="fr-FR"/>
              <a:pPr>
                <a:defRPr/>
              </a:pPr>
              <a:t>17/08/2012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rpd@ohchr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mi.e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hchr.org/EN/HRBodies/CRPD/Pages/Session6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7.2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Alternative reporting to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the Committee on the Rights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of Persons with Disabilities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ea typeface="ＭＳ Ｐゴシック" pitchFamily="34" charset="-128"/>
                <a:cs typeface="Arial" charset="0"/>
              </a:rPr>
              <a:t>Tips for recommendations</a:t>
            </a:r>
            <a:br>
              <a:rPr lang="en-US" sz="360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GB" sz="2400" dirty="0"/>
              <a:t>Be clear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Only one action per recommendation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Identify responsible actors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Make recommendations </a:t>
            </a:r>
            <a:r>
              <a:rPr lang="en-GB" sz="2400" dirty="0" smtClean="0"/>
              <a:t>measurable </a:t>
            </a:r>
            <a:r>
              <a:rPr lang="en-GB" sz="2400" dirty="0"/>
              <a:t>if possible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Propose a </a:t>
            </a:r>
            <a:r>
              <a:rPr lang="en-GB" sz="2400" dirty="0" smtClean="0"/>
              <a:t>time frame </a:t>
            </a:r>
            <a:r>
              <a:rPr lang="en-GB" sz="2400" dirty="0"/>
              <a:t>for implementation where relevant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Link the recommendation with a particular implementation challenge</a:t>
            </a:r>
          </a:p>
          <a:p>
            <a:pPr>
              <a:buFont typeface="Wingdings" pitchFamily="2" charset="2"/>
              <a:buChar char="ü"/>
            </a:pPr>
            <a:r>
              <a:rPr lang="en-GB" sz="2400" dirty="0"/>
              <a:t>Avoid vague or general 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Example: recommendation on</a:t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non-discrimination</a:t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>
              <a:buFont typeface="Wingdings" pitchFamily="2" charset="2"/>
              <a:buChar char="ü"/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16000" y="1839434"/>
            <a:ext cx="7056438" cy="388088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i="1" dirty="0"/>
              <a:t>The Committee recommends that the State party systematize the collection, analysis and dissemination of data, disaggregated by sex, age and disability; enhance capacity-building in this regard; and develop gender-sensitive indicators to support legislative developments, policymaking and institutional strengthening for monitoring and reporting on progress made with regard to the implementation of the various provisions of the Convention. </a:t>
            </a:r>
            <a:endParaRPr lang="en-GB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Structure of the report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112838"/>
            <a:ext cx="70564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Executive summary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Table of contents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Description of the methodology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Background information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Key issues: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Definitions, general principles and obligations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Substantive rights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Rights of women, girls and boys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Specific obligations</a:t>
            </a:r>
          </a:p>
          <a:p>
            <a:pPr marL="51435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Submitting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the report</a:t>
            </a:r>
            <a:b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to the </a:t>
            </a:r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Committee</a:t>
            </a:r>
            <a:endParaRPr lang="fr-FR" sz="35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When?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With the State report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Before the list of issues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Before the constructive dialogue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Meeting the Committee?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The session prior to the constructive dialogue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At the session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How?</a:t>
            </a: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 smtClean="0">
                <a:cs typeface="Arial" charset="0"/>
                <a:hlinkClick r:id="rId3"/>
              </a:rPr>
              <a:t>crpd@ohchr.org</a:t>
            </a:r>
            <a:r>
              <a:rPr lang="en-US" sz="2700" dirty="0" smtClean="0"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smtClean="0">
                <a:latin typeface="Arial" charset="0"/>
                <a:ea typeface="ＭＳ Ｐゴシック" pitchFamily="34" charset="-128"/>
                <a:cs typeface="Arial" charset="0"/>
              </a:rPr>
              <a:t>Follow-up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Issue a press release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Hold a press conference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Continue the alternative report coalition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Meet </a:t>
            </a:r>
            <a:r>
              <a:rPr lang="en-US" sz="2700" dirty="0" smtClean="0">
                <a:cs typeface="Arial" charset="0"/>
              </a:rPr>
              <a:t>ministry </a:t>
            </a:r>
            <a:r>
              <a:rPr lang="en-US" sz="2700" dirty="0">
                <a:cs typeface="Arial" charset="0"/>
              </a:rPr>
              <a:t>staff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Meet </a:t>
            </a:r>
            <a:r>
              <a:rPr lang="en-US" sz="2700" dirty="0" smtClean="0">
                <a:cs typeface="Arial" charset="0"/>
              </a:rPr>
              <a:t>parliamentarians</a:t>
            </a: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Meet </a:t>
            </a:r>
            <a:r>
              <a:rPr lang="en-US" sz="2700" dirty="0" smtClean="0">
                <a:cs typeface="Arial" charset="0"/>
              </a:rPr>
              <a:t>United Nations country teams</a:t>
            </a: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Hold a national conference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Hold workshops on specific issues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Assist in implementation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700" dirty="0">
                <a:cs typeface="Arial" charset="0"/>
              </a:rPr>
              <a:t>Monitor and report on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Committee’s reporting guidelines (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CRDP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/C/2/3)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“Human rights and disability: alternative report Spain 2010”. Available from 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www.cermi.es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Initial report of Spain </a:t>
            </a:r>
            <a:r>
              <a:rPr lang="en-US" sz="2200" i="1" dirty="0" smtClean="0">
                <a:latin typeface="Arial" charset="0"/>
                <a:ea typeface="ＭＳ Ｐゴシック" pitchFamily="34" charset="-128"/>
                <a:cs typeface="Arial" charset="0"/>
              </a:rPr>
              <a:t>(</a:t>
            </a:r>
            <a:r>
              <a:rPr lang="en-GB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CRPD</a:t>
            </a:r>
            <a:r>
              <a:rPr lang="en-GB" sz="2200" dirty="0" smtClean="0">
                <a:latin typeface="Arial" charset="0"/>
                <a:ea typeface="ＭＳ Ｐゴシック" pitchFamily="34" charset="-128"/>
                <a:cs typeface="Arial" charset="0"/>
              </a:rPr>
              <a:t>/C/ESP/1)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www.ohchr.org/EN/HRBodies/CRPD/Pages/Session6.aspx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(accessed 9 August 2012)</a:t>
            </a:r>
            <a:endParaRPr lang="en-US" sz="2200" i="1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400" dirty="0">
                <a:cs typeface="Arial" charset="0"/>
              </a:rPr>
              <a:t>Understand the purpose and content of alternative reports to the </a:t>
            </a:r>
            <a:r>
              <a:rPr lang="en-US" sz="2400" dirty="0" smtClean="0">
                <a:cs typeface="Arial" charset="0"/>
              </a:rPr>
              <a:t>Committee</a:t>
            </a: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400" dirty="0">
                <a:cs typeface="Arial" charset="0"/>
              </a:rPr>
              <a:t>Understand the process of drafting and submitting alternative reports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69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Civil society/NHRIs and the Committee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What is an alternative report?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Structure of the report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Methodology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Data collection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Content of the report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Tips for recommendations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smtClean="0">
                <a:ea typeface="ＭＳ Ｐゴシック" pitchFamily="-108" charset="-128"/>
                <a:cs typeface="Arial" charset="0"/>
              </a:rPr>
              <a:t>Submitting the </a:t>
            </a:r>
            <a:r>
              <a:rPr lang="en-US" sz="2400" dirty="0">
                <a:ea typeface="ＭＳ Ｐゴシック" pitchFamily="-108" charset="-128"/>
                <a:cs typeface="Arial" charset="0"/>
              </a:rPr>
              <a:t>report to the Committee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>
                <a:ea typeface="ＭＳ Ｐゴシック" pitchFamily="-108" charset="-128"/>
                <a:cs typeface="Arial" charset="0"/>
              </a:rPr>
              <a:t>Follow-up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  <a:cs typeface="Arial" charset="0"/>
              </a:rPr>
              <a:t>Objectives</a:t>
            </a:r>
            <a:endParaRPr lang="en-US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66750"/>
          </a:xfrm>
        </p:spPr>
        <p:txBody>
          <a:bodyPr/>
          <a:lstStyle/>
          <a:p>
            <a:pPr algn="ctr"/>
            <a:r>
              <a:rPr lang="en-US" sz="3200" smtClean="0">
                <a:latin typeface="Arial" charset="0"/>
                <a:ea typeface="ＭＳ Ｐゴシック" pitchFamily="34" charset="-128"/>
                <a:cs typeface="Arial" charset="0"/>
              </a:rPr>
              <a:t>The reporting cycle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STATE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submits </a:t>
            </a:r>
            <a:r>
              <a:rPr lang="en-US" sz="1600" dirty="0">
                <a:solidFill>
                  <a:prstClr val="black"/>
                </a:solidFill>
              </a:rPr>
              <a:t>report</a:t>
            </a:r>
          </a:p>
        </p:txBody>
      </p:sp>
      <p:sp>
        <p:nvSpPr>
          <p:cNvPr id="5" name="Oval 4"/>
          <p:cNvSpPr/>
          <p:nvPr/>
        </p:nvSpPr>
        <p:spPr>
          <a:xfrm>
            <a:off x="1333500" y="2441575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COMMITTEE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l</a:t>
            </a:r>
            <a:r>
              <a:rPr lang="en-US" sz="1600" dirty="0" smtClean="0">
                <a:solidFill>
                  <a:prstClr val="white"/>
                </a:solidFill>
              </a:rPr>
              <a:t>ist </a:t>
            </a:r>
            <a:r>
              <a:rPr lang="en-US" sz="1600" dirty="0">
                <a:solidFill>
                  <a:prstClr val="white"/>
                </a:solidFill>
              </a:rPr>
              <a:t>of issues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STATE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s</a:t>
            </a:r>
            <a:r>
              <a:rPr lang="en-US" sz="1600" dirty="0" smtClean="0">
                <a:solidFill>
                  <a:prstClr val="black"/>
                </a:solidFill>
              </a:rPr>
              <a:t>ubmits </a:t>
            </a:r>
            <a:r>
              <a:rPr lang="en-US" sz="1600" dirty="0">
                <a:solidFill>
                  <a:prstClr val="black"/>
                </a:solidFill>
              </a:rPr>
              <a:t>answers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COMMITTEE’s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concluding </a:t>
            </a:r>
            <a:r>
              <a:rPr lang="en-US" sz="1600" dirty="0">
                <a:solidFill>
                  <a:prstClr val="white"/>
                </a:solidFill>
              </a:rPr>
              <a:t>observations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71600" y="5181600"/>
            <a:ext cx="1638300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Civil </a:t>
            </a:r>
            <a:r>
              <a:rPr lang="en-US" dirty="0" smtClean="0">
                <a:solidFill>
                  <a:prstClr val="black"/>
                </a:solidFill>
              </a:rPr>
              <a:t>society</a:t>
            </a:r>
            <a:endParaRPr lang="en-US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NHRI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COMMITTEE’S SESSION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STATE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implements </a:t>
            </a:r>
            <a:r>
              <a:rPr lang="en-US" sz="1600" dirty="0">
                <a:solidFill>
                  <a:prstClr val="black"/>
                </a:solidFill>
              </a:rPr>
              <a:t>recommendations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</a:rPr>
              <a:t>COMMITTEE’s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follow-up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08325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54875" y="1036638"/>
            <a:ext cx="1592263" cy="7921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Civil society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NHRI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08925" y="1971675"/>
            <a:ext cx="469900" cy="396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1600" y="1050925"/>
            <a:ext cx="1608138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Civil </a:t>
            </a:r>
            <a:r>
              <a:rPr lang="en-US" dirty="0" smtClean="0">
                <a:solidFill>
                  <a:prstClr val="black"/>
                </a:solidFill>
              </a:rPr>
              <a:t>society</a:t>
            </a:r>
            <a:endParaRPr lang="en-US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NHRI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1025" y="1562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92363" y="1971675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What is an alternative report?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5700" y="1689100"/>
            <a:ext cx="7056438" cy="40354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800" i="1" dirty="0"/>
              <a:t>The main objective of this report is to offer complementary information to that provided by the Government for the </a:t>
            </a:r>
            <a:r>
              <a:rPr lang="en-GB" sz="2800" i="1" dirty="0" smtClean="0"/>
              <a:t>[Committee on the Rights of Persons with Disabilities] in </a:t>
            </a:r>
            <a:r>
              <a:rPr lang="en-GB" sz="2800" i="1" dirty="0"/>
              <a:t>order to offer some concluding observations to help towards the better implementation of the Convention</a:t>
            </a:r>
          </a:p>
          <a:p>
            <a:pPr>
              <a:defRPr/>
            </a:pPr>
            <a:endParaRPr lang="en-GB" sz="2800" i="1" dirty="0"/>
          </a:p>
          <a:p>
            <a:pPr algn="r">
              <a:defRPr/>
            </a:pPr>
            <a:r>
              <a:rPr lang="en-GB" sz="2800" dirty="0"/>
              <a:t>Alternative Report Spain 2010 - CERMI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Methodology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INITIAL REVIEW OF KEY ISSUES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BUILD A COALITION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LEGAL ANALYSIS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DATA COLLECTION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ANALYSIS AND IDENTIFICATION OF RECOMMENDATIONS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REVIEW BY CONSTITUENCIES AND FINALIZATION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Data collection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417513" y="1192213"/>
            <a:ext cx="833913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>
                <a:cs typeface="Arial" charset="0"/>
              </a:rPr>
              <a:t>Laws and policies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>
                <a:cs typeface="Arial" charset="0"/>
              </a:rPr>
              <a:t>Secondary materials: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Statistical </a:t>
            </a:r>
            <a:r>
              <a:rPr lang="en-US" sz="2400" dirty="0" smtClean="0">
                <a:cs typeface="Arial" charset="0"/>
              </a:rPr>
              <a:t>institute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Ministries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smtClean="0">
                <a:cs typeface="Arial" charset="0"/>
              </a:rPr>
              <a:t>United Nations </a:t>
            </a:r>
            <a:r>
              <a:rPr lang="en-US" sz="2400" dirty="0">
                <a:cs typeface="Arial" charset="0"/>
              </a:rPr>
              <a:t>and World Bank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National </a:t>
            </a:r>
            <a:r>
              <a:rPr lang="en-US" sz="2400" dirty="0" smtClean="0">
                <a:cs typeface="Arial" charset="0"/>
              </a:rPr>
              <a:t>human rights institutions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Academic sources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>
                <a:cs typeface="Arial" charset="0"/>
              </a:rPr>
              <a:t>Complaint such as court cases, complaints to the </a:t>
            </a:r>
            <a:r>
              <a:rPr lang="en-US" sz="2400" dirty="0" smtClean="0">
                <a:cs typeface="Arial" charset="0"/>
              </a:rPr>
              <a:t>ombudspersons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>
                <a:cs typeface="Arial" charset="0"/>
              </a:rPr>
              <a:t>Primary research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Quantitative – household surveys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>
                <a:cs typeface="Arial" charset="0"/>
              </a:rPr>
              <a:t>Qualitative – interviews with rights-holders, expert advice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Example: non-discrimination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1649413"/>
            <a:ext cx="8140700" cy="41544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800" dirty="0"/>
              <a:t>The </a:t>
            </a:r>
            <a:r>
              <a:rPr lang="en-GB" sz="2800" b="1" dirty="0" smtClean="0"/>
              <a:t>Committee’s reporting </a:t>
            </a:r>
            <a:r>
              <a:rPr lang="en-GB" sz="2800" b="1" dirty="0"/>
              <a:t>guidelines </a:t>
            </a:r>
            <a:r>
              <a:rPr lang="en-GB" sz="2800" dirty="0"/>
              <a:t>request information on:</a:t>
            </a:r>
          </a:p>
          <a:p>
            <a:pPr>
              <a:defRPr/>
            </a:pPr>
            <a:endParaRPr lang="en-GB" sz="2800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/>
              <a:t>Ability of persons to use the law for protection against discrimination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/>
              <a:t>Effective measures to guarantee legal protection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/>
              <a:t>Policies and programmes to achieve de facto equality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Example: non-discrimination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365250"/>
            <a:ext cx="8199437" cy="469741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800" dirty="0"/>
              <a:t>The Spanish </a:t>
            </a:r>
            <a:r>
              <a:rPr lang="en-GB" sz="2800" b="1" dirty="0"/>
              <a:t>Government </a:t>
            </a:r>
            <a:r>
              <a:rPr lang="en-GB" sz="2800" dirty="0" smtClean="0"/>
              <a:t>responded</a:t>
            </a:r>
            <a:r>
              <a:rPr lang="en-GB" sz="2800" dirty="0"/>
              <a:t>: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/>
              <a:t>Legislation ensures full compliance with article 5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/>
              <a:t>However, some legislation might need to be reviewed in </a:t>
            </a:r>
            <a:r>
              <a:rPr lang="en-GB" sz="2800" i="1" dirty="0" smtClean="0"/>
              <a:t>the light </a:t>
            </a:r>
            <a:r>
              <a:rPr lang="en-GB" sz="2800" i="1" dirty="0"/>
              <a:t>of the </a:t>
            </a:r>
            <a:r>
              <a:rPr lang="en-GB" sz="2800" i="1" dirty="0" smtClean="0"/>
              <a:t>Convention</a:t>
            </a: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/>
              <a:t>Effective supervisory and sanctions mechanisms are in place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lang="en-GB" sz="2800" i="1" dirty="0"/>
          </a:p>
          <a:p>
            <a:pPr algn="ctr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Example: non-discrimination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/>
              <a:t>The Spanish </a:t>
            </a:r>
            <a:r>
              <a:rPr lang="en-GB" sz="2800" b="1" dirty="0" smtClean="0"/>
              <a:t>alternative report </a:t>
            </a:r>
            <a:r>
              <a:rPr lang="en-GB" sz="2800" dirty="0" smtClean="0"/>
              <a:t>stated</a:t>
            </a:r>
            <a:r>
              <a:rPr lang="en-GB" sz="2800" dirty="0"/>
              <a:t>: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/>
              <a:t>Legislation is not in compliance with the </a:t>
            </a:r>
            <a:r>
              <a:rPr lang="en-GB" sz="2800" i="1" dirty="0" smtClean="0"/>
              <a:t>Convention</a:t>
            </a:r>
            <a:endParaRPr lang="en-GB" sz="2800" i="1" dirty="0"/>
          </a:p>
          <a:p>
            <a:pPr lvl="2" indent="-457200">
              <a:buFont typeface="Calibri" pitchFamily="34" charset="0"/>
              <a:buChar char="×"/>
              <a:defRPr/>
            </a:pPr>
            <a:r>
              <a:rPr lang="en-GB" sz="2800" i="1" dirty="0"/>
              <a:t>requirement of 33 </a:t>
            </a:r>
            <a:r>
              <a:rPr lang="en-GB" sz="2800" i="1" dirty="0" smtClean="0"/>
              <a:t>per cent </a:t>
            </a:r>
            <a:r>
              <a:rPr lang="en-GB" sz="2800" i="1" dirty="0"/>
              <a:t>disability</a:t>
            </a:r>
          </a:p>
          <a:p>
            <a:pPr>
              <a:defRPr/>
            </a:pP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/>
              <a:t>Supervisory and sanctions mechanisms are ineffective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data available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action on 10 complaints submitted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regional coverage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Procedure is slow</a:t>
            </a:r>
          </a:p>
          <a:p>
            <a:pPr marL="457200" indent="-457200">
              <a:buFont typeface="Calibri" pitchFamily="34" charset="0"/>
              <a:buChar char="×"/>
              <a:defRPr/>
            </a:pP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271D53C-3F00-45C1-BC00-DC919BF95ADB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2954</TotalTime>
  <Words>614</Words>
  <Application>Microsoft Office PowerPoint</Application>
  <PresentationFormat>On-screen Show (4:3)</PresentationFormat>
  <Paragraphs>149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Thème Office</vt:lpstr>
      <vt:lpstr>Alternative reporting to the Committee on the Rights of Persons with Disabilities </vt:lpstr>
      <vt:lpstr>PowerPoint Presentation</vt:lpstr>
      <vt:lpstr>The reporting cycle</vt:lpstr>
      <vt:lpstr>What is an alternative report?</vt:lpstr>
      <vt:lpstr>Methodology</vt:lpstr>
      <vt:lpstr>Data collection</vt:lpstr>
      <vt:lpstr>Example: non-discrimination</vt:lpstr>
      <vt:lpstr>Example: non-discrimination</vt:lpstr>
      <vt:lpstr>Example: non-discrimination</vt:lpstr>
      <vt:lpstr>Tips for recommendations </vt:lpstr>
      <vt:lpstr>Example: recommendation on non-discrimination </vt:lpstr>
      <vt:lpstr>Structure of the report</vt:lpstr>
      <vt:lpstr>Submitting the report to the Committee</vt:lpstr>
      <vt:lpstr>Follow-up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Caroline Lambein</cp:lastModifiedBy>
  <cp:revision>223</cp:revision>
  <cp:lastPrinted>2011-10-03T12:56:56Z</cp:lastPrinted>
  <dcterms:created xsi:type="dcterms:W3CDTF">2010-05-19T14:44:31Z</dcterms:created>
  <dcterms:modified xsi:type="dcterms:W3CDTF">2012-08-17T09:09:05Z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